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9144000"/>
  <p:notesSz cx="6858000" cy="9144000"/>
  <p:embeddedFontLst>
    <p:embeddedFont>
      <p:font typeface="Tahom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AA6F02-8720-47CE-8B0E-7270DAEDCF7C}">
  <a:tblStyle styleId="{38AA6F02-8720-47CE-8B0E-7270DAEDCF7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Tahoma-bold.fntdata"/><Relationship Id="rId14" Type="http://schemas.openxmlformats.org/officeDocument/2006/relationships/slide" Target="slides/slide8.xml"/><Relationship Id="rId36" Type="http://schemas.openxmlformats.org/officeDocument/2006/relationships/font" Target="fonts/Tahoma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5908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1843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349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3495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032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032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032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032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 sz="16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 sz="12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■"/>
              <a:defRPr sz="32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8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24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indent="-317500" lvl="5" marL="27432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2000"/>
            </a:lvl6pPr>
            <a:lvl7pPr indent="-317500" lvl="6" marL="32004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2000"/>
            </a:lvl7pPr>
            <a:lvl8pPr indent="-317500" lvl="7" marL="36576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2000"/>
            </a:lvl8pPr>
            <a:lvl9pPr indent="-317500" lvl="8" marL="41148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/>
        </p:txBody>
      </p:sp>
      <p:sp>
        <p:nvSpPr>
          <p:cNvPr id="82" name="Google Shape;82;p12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 sz="16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 sz="12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000"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9pPr>
          </a:lstStyle>
          <a:p/>
        </p:txBody>
      </p:sp>
      <p:sp>
        <p:nvSpPr>
          <p:cNvPr id="98" name="Google Shape;98;p15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b="1" sz="1600"/>
            </a:lvl9pPr>
          </a:lstStyle>
          <a:p/>
        </p:txBody>
      </p:sp>
      <p:sp>
        <p:nvSpPr>
          <p:cNvPr id="100" name="Google Shape;100;p15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 sz="16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6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6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600"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Tahoma"/>
              <a:buNone/>
              <a:defRPr sz="1600"/>
            </a:lvl9pPr>
          </a:lstStyle>
          <a:p/>
        </p:txBody>
      </p:sp>
      <p:sp>
        <p:nvSpPr>
          <p:cNvPr id="114" name="Google Shape;114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1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9pPr>
          </a:lstStyle>
          <a:p/>
        </p:txBody>
      </p:sp>
      <p:sp>
        <p:nvSpPr>
          <p:cNvPr id="139" name="Google Shape;139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indent="-317500" lvl="5" marL="27432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2000"/>
            </a:lvl6pPr>
            <a:lvl7pPr indent="-317500" lvl="6" marL="32004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2000"/>
            </a:lvl7pPr>
            <a:lvl8pPr indent="-317500" lvl="7" marL="36576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2000"/>
            </a:lvl8pPr>
            <a:lvl9pPr indent="-317500" lvl="8" marL="41148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/>
        </p:txBody>
      </p:sp>
      <p:sp>
        <p:nvSpPr>
          <p:cNvPr id="145" name="Google Shape;145;p22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9pPr>
          </a:lstStyle>
          <a:p/>
        </p:txBody>
      </p:sp>
      <p:sp>
        <p:nvSpPr>
          <p:cNvPr id="146" name="Google Shape;146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9pPr>
          </a:lstStyle>
          <a:p/>
        </p:txBody>
      </p:sp>
      <p:sp>
        <p:nvSpPr>
          <p:cNvPr id="161" name="Google Shape;161;p25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5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b="1" sz="1600"/>
            </a:lvl9pPr>
          </a:lstStyle>
          <a:p/>
        </p:txBody>
      </p:sp>
      <p:sp>
        <p:nvSpPr>
          <p:cNvPr id="163" name="Google Shape;163;p25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9pPr>
          </a:lstStyle>
          <a:p/>
        </p:txBody>
      </p:sp>
      <p:sp>
        <p:nvSpPr>
          <p:cNvPr id="177" name="Google Shape;177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2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два объекта и текст" type="twoObjAndTx">
  <p:cSld name="TWO_OBJECTS_AND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9812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57200" y="41148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над текстом" type="objOverTx">
  <p:cSld name="OBJECT_OVER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7200" y="1981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57200" y="41148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объект и текст" type="objAndTx">
  <p:cSld name="OBJECT_AND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два объекта" type="txAndTwoObj">
  <p:cSld name="TEXT_AND_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648200" y="19812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48200" y="41148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2514600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ymbol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ctrTitle"/>
          </p:nvPr>
        </p:nvSpPr>
        <p:spPr>
          <a:xfrm>
            <a:off x="685800" y="1371600"/>
            <a:ext cx="8229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1" i="0" lang="en-US" sz="36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«ОРГАНИЗАЦИЯ РАБОТЫ ШКОЛЬНОЙ СЛУЖБЫ ПРИМИРЕНИЯ»</a:t>
            </a:r>
            <a:br>
              <a:rPr b="0" i="0" lang="en-US" sz="32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0" i="0" lang="en-US" sz="32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197" name="Google Shape;197;p30"/>
          <p:cNvSpPr txBox="1"/>
          <p:nvPr>
            <p:ph idx="1" type="subTitle"/>
          </p:nvPr>
        </p:nvSpPr>
        <p:spPr>
          <a:xfrm>
            <a:off x="563562" y="233362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1685757-614b4d47b5c2fbc3"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976" y="3941701"/>
            <a:ext cx="3352800" cy="26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Формы работы ШСП:</a:t>
            </a:r>
            <a:endParaRPr/>
          </a:p>
        </p:txBody>
      </p:sp>
      <p:sp>
        <p:nvSpPr>
          <p:cNvPr id="264" name="Google Shape;264;p39"/>
          <p:cNvSpPr txBox="1"/>
          <p:nvPr>
            <p:ph idx="1" type="body"/>
          </p:nvPr>
        </p:nvSpPr>
        <p:spPr>
          <a:xfrm>
            <a:off x="457200" y="1981200"/>
            <a:ext cx="403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ymbol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Проведение программ  примирения (медиаций) между участниками конфликтных ситуаций </a:t>
            </a:r>
            <a:endParaRPr/>
          </a:p>
        </p:txBody>
      </p:sp>
      <p:sp>
        <p:nvSpPr>
          <p:cNvPr id="265" name="Google Shape;265;p39"/>
          <p:cNvSpPr txBox="1"/>
          <p:nvPr/>
        </p:nvSpPr>
        <p:spPr>
          <a:xfrm>
            <a:off x="4495800" y="4648200"/>
            <a:ext cx="4343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Проведение «кругов сообщества» в школьных коллективах.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1_16234" id="266" name="Google Shape;266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447800"/>
            <a:ext cx="3886200" cy="291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7e8ec6c833d" id="267" name="Google Shape;267;p3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038600"/>
            <a:ext cx="38100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Проведение медиаций</a:t>
            </a:r>
            <a:endParaRPr/>
          </a:p>
        </p:txBody>
      </p:sp>
      <p:sp>
        <p:nvSpPr>
          <p:cNvPr id="273" name="Google Shape;273;p40"/>
          <p:cNvSpPr txBox="1"/>
          <p:nvPr>
            <p:ph idx="1" type="body"/>
          </p:nvPr>
        </p:nvSpPr>
        <p:spPr>
          <a:xfrm>
            <a:off x="4343400" y="1981200"/>
            <a:ext cx="4648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Часто находящиеся в конфликте стороны не могут поговорить самостоятельно, им необходим нейтральный посредник.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Целью программы примирения конфликтующих сторон является создание условий для проведения конструктивного диалога между сторонами с тем, чтобы они поняли друг друга, приняли на себя ответственность за произошедшее и самостоятельно выработали совместное решение по устранению конфликта </a:t>
            </a:r>
            <a:endParaRPr/>
          </a:p>
        </p:txBody>
      </p:sp>
      <p:pic>
        <p:nvPicPr>
          <p:cNvPr descr="image007" id="274" name="Google Shape;274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438400"/>
            <a:ext cx="3825875" cy="28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>
            <p:ph type="title"/>
          </p:nvPr>
        </p:nvSpPr>
        <p:spPr>
          <a:xfrm>
            <a:off x="381000" y="1524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Правила круга:</a:t>
            </a:r>
            <a:endParaRPr/>
          </a:p>
        </p:txBody>
      </p:sp>
      <p:sp>
        <p:nvSpPr>
          <p:cNvPr id="280" name="Google Shape;280;p41"/>
          <p:cNvSpPr txBox="1"/>
          <p:nvPr>
            <p:ph idx="1" type="body"/>
          </p:nvPr>
        </p:nvSpPr>
        <p:spPr>
          <a:xfrm>
            <a:off x="381000" y="1524000"/>
            <a:ext cx="4267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Говори от всего сердца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Слушай и говори с уважением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Соблюдай конфиденциальность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Оставайся в круге до его завершения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Уважай символ слова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Будь активным</a:t>
            </a:r>
            <a:endParaRPr/>
          </a:p>
          <a:p>
            <a:pPr indent="-22733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DSC02438" id="281" name="Google Shape;281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981200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>
            <p:ph type="title"/>
          </p:nvPr>
        </p:nvSpPr>
        <p:spPr>
          <a:xfrm>
            <a:off x="3276600" y="304800"/>
            <a:ext cx="5410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0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Что даёт участие в школьной службе примирения?</a:t>
            </a:r>
            <a:endParaRPr/>
          </a:p>
        </p:txBody>
      </p:sp>
      <p:sp>
        <p:nvSpPr>
          <p:cNvPr id="287" name="Google Shape;287;p42"/>
          <p:cNvSpPr txBox="1"/>
          <p:nvPr>
            <p:ph idx="1" type="body"/>
          </p:nvPr>
        </p:nvSpPr>
        <p:spPr>
          <a:xfrm>
            <a:off x="533400" y="25146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0" i="0" lang="en-US" sz="3200" u="none" cap="none" strike="noStrike">
                <a:solidFill>
                  <a:srgbClr val="7FCBDD"/>
                </a:solidFill>
                <a:latin typeface="Tahoma"/>
                <a:ea typeface="Tahoma"/>
                <a:cs typeface="Tahoma"/>
                <a:sym typeface="Tahoma"/>
              </a:rPr>
              <a:t>Подростку совершившему правонарушение: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ymbol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осознать причины своего поступка и его последствия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ymbol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загладить причиненный вред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ymbol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вернуть к себе уважение, восстановить отношения, которые, возможно, были нарушены</a:t>
            </a:r>
            <a:endParaRPr/>
          </a:p>
        </p:txBody>
      </p:sp>
      <p:pic>
        <p:nvPicPr>
          <p:cNvPr descr="0001" id="288" name="Google Shape;28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429000" cy="201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idx="1" type="body"/>
          </p:nvPr>
        </p:nvSpPr>
        <p:spPr>
          <a:xfrm>
            <a:off x="533400" y="2743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rPr b="0" i="0" lang="en-US" sz="3200" u="none" cap="none" strike="noStrike">
                <a:solidFill>
                  <a:srgbClr val="7FCBDD"/>
                </a:solidFill>
                <a:latin typeface="Tahoma"/>
                <a:ea typeface="Tahoma"/>
                <a:cs typeface="Tahoma"/>
                <a:sym typeface="Tahoma"/>
              </a:rPr>
              <a:t>Потерпевшему: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ymbol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Избавиться от негативных переживаний и желания отомстить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ymbol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Убедиться в том, что справедливость существует</a:t>
            </a:r>
            <a:endParaRPr/>
          </a:p>
        </p:txBody>
      </p:sp>
      <p:sp>
        <p:nvSpPr>
          <p:cNvPr id="294" name="Google Shape;294;p43"/>
          <p:cNvSpPr txBox="1"/>
          <p:nvPr>
            <p:ph type="title"/>
          </p:nvPr>
        </p:nvSpPr>
        <p:spPr>
          <a:xfrm>
            <a:off x="3810000" y="381000"/>
            <a:ext cx="4876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0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Что даёт участие в школьной службе примирения?</a:t>
            </a:r>
            <a:endParaRPr/>
          </a:p>
        </p:txBody>
      </p:sp>
      <p:pic>
        <p:nvPicPr>
          <p:cNvPr descr="1166" id="295" name="Google Shape;29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3695700" cy="245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/>
          <p:nvPr>
            <p:ph idx="1" type="body"/>
          </p:nvPr>
        </p:nvSpPr>
        <p:spPr>
          <a:xfrm>
            <a:off x="914400" y="32004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rPr b="0" i="0" lang="en-US" sz="3200" u="none" cap="none" strike="noStrike">
                <a:solidFill>
                  <a:srgbClr val="7FCBDD"/>
                </a:solidFill>
                <a:latin typeface="Tahoma"/>
                <a:ea typeface="Tahoma"/>
                <a:cs typeface="Tahoma"/>
                <a:sym typeface="Tahoma"/>
              </a:rPr>
              <a:t>Родителям: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ymbol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Помочь ребенку в трудной жизненной ситуации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ymbol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Способствовать развитию у него ответственного и взрослого поведения</a:t>
            </a:r>
            <a:endParaRPr/>
          </a:p>
        </p:txBody>
      </p:sp>
      <p:sp>
        <p:nvSpPr>
          <p:cNvPr id="301" name="Google Shape;301;p44"/>
          <p:cNvSpPr txBox="1"/>
          <p:nvPr>
            <p:ph type="title"/>
          </p:nvPr>
        </p:nvSpPr>
        <p:spPr>
          <a:xfrm>
            <a:off x="3886200" y="381000"/>
            <a:ext cx="4800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0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Что даёт участие в школьной службе примирения?</a:t>
            </a:r>
            <a:endParaRPr/>
          </a:p>
        </p:txBody>
      </p:sp>
      <p:pic>
        <p:nvPicPr>
          <p:cNvPr descr="DETAIL_PICTURE_617426" id="302" name="Google Shape;30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28600"/>
            <a:ext cx="2281237" cy="31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/>
          <p:nvPr>
            <p:ph type="title"/>
          </p:nvPr>
        </p:nvSpPr>
        <p:spPr>
          <a:xfrm>
            <a:off x="381000" y="228600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Порядок работы ШСП</a:t>
            </a:r>
            <a:endParaRPr/>
          </a:p>
        </p:txBody>
      </p:sp>
      <p:sp>
        <p:nvSpPr>
          <p:cNvPr id="308" name="Google Shape;308;p45"/>
          <p:cNvSpPr txBox="1"/>
          <p:nvPr/>
        </p:nvSpPr>
        <p:spPr>
          <a:xfrm>
            <a:off x="1524000" y="762000"/>
            <a:ext cx="5943600" cy="53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Поступление информации</a:t>
            </a:r>
            <a:endParaRPr/>
          </a:p>
        </p:txBody>
      </p:sp>
      <p:sp>
        <p:nvSpPr>
          <p:cNvPr id="309" name="Google Shape;309;p45"/>
          <p:cNvSpPr/>
          <p:nvPr/>
        </p:nvSpPr>
        <p:spPr>
          <a:xfrm>
            <a:off x="1524000" y="1981200"/>
            <a:ext cx="228600" cy="38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5"/>
          <p:cNvSpPr/>
          <p:nvPr/>
        </p:nvSpPr>
        <p:spPr>
          <a:xfrm>
            <a:off x="3429000" y="1981200"/>
            <a:ext cx="228600" cy="38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5"/>
          <p:cNvSpPr/>
          <p:nvPr/>
        </p:nvSpPr>
        <p:spPr>
          <a:xfrm>
            <a:off x="5334000" y="1981200"/>
            <a:ext cx="228600" cy="38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5"/>
          <p:cNvSpPr/>
          <p:nvPr/>
        </p:nvSpPr>
        <p:spPr>
          <a:xfrm>
            <a:off x="7162800" y="1981200"/>
            <a:ext cx="228600" cy="38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5"/>
          <p:cNvSpPr txBox="1"/>
          <p:nvPr/>
        </p:nvSpPr>
        <p:spPr>
          <a:xfrm>
            <a:off x="914400" y="1371600"/>
            <a:ext cx="1447800" cy="609600"/>
          </a:xfrm>
          <a:prstGeom prst="rect">
            <a:avLst/>
          </a:prstGeom>
          <a:solidFill>
            <a:srgbClr val="B5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Учителя</a:t>
            </a:r>
            <a:endParaRPr/>
          </a:p>
        </p:txBody>
      </p:sp>
      <p:sp>
        <p:nvSpPr>
          <p:cNvPr id="314" name="Google Shape;314;p45"/>
          <p:cNvSpPr txBox="1"/>
          <p:nvPr/>
        </p:nvSpPr>
        <p:spPr>
          <a:xfrm>
            <a:off x="2743200" y="1371600"/>
            <a:ext cx="1447800" cy="609600"/>
          </a:xfrm>
          <a:prstGeom prst="rect">
            <a:avLst/>
          </a:prstGeom>
          <a:solidFill>
            <a:srgbClr val="B5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Ученики</a:t>
            </a:r>
            <a:endParaRPr/>
          </a:p>
        </p:txBody>
      </p:sp>
      <p:sp>
        <p:nvSpPr>
          <p:cNvPr id="315" name="Google Shape;315;p45"/>
          <p:cNvSpPr txBox="1"/>
          <p:nvPr/>
        </p:nvSpPr>
        <p:spPr>
          <a:xfrm>
            <a:off x="4495800" y="1371600"/>
            <a:ext cx="1676400" cy="609600"/>
          </a:xfrm>
          <a:prstGeom prst="rect">
            <a:avLst/>
          </a:prstGeom>
          <a:solidFill>
            <a:srgbClr val="B5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Свидетели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конфликта</a:t>
            </a:r>
            <a:endParaRPr/>
          </a:p>
        </p:txBody>
      </p:sp>
      <p:sp>
        <p:nvSpPr>
          <p:cNvPr id="316" name="Google Shape;316;p45"/>
          <p:cNvSpPr txBox="1"/>
          <p:nvPr/>
        </p:nvSpPr>
        <p:spPr>
          <a:xfrm>
            <a:off x="6477000" y="1371600"/>
            <a:ext cx="1600200" cy="609600"/>
          </a:xfrm>
          <a:prstGeom prst="rect">
            <a:avLst/>
          </a:prstGeom>
          <a:solidFill>
            <a:srgbClr val="B5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«Почтовый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ящик»</a:t>
            </a:r>
            <a:endParaRPr/>
          </a:p>
        </p:txBody>
      </p:sp>
      <p:sp>
        <p:nvSpPr>
          <p:cNvPr id="317" name="Google Shape;317;p45"/>
          <p:cNvSpPr/>
          <p:nvPr/>
        </p:nvSpPr>
        <p:spPr>
          <a:xfrm>
            <a:off x="2819400" y="2286000"/>
            <a:ext cx="3429000" cy="838200"/>
          </a:xfrm>
          <a:prstGeom prst="ellipse">
            <a:avLst/>
          </a:prstGeom>
          <a:solidFill>
            <a:srgbClr val="B5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Школьная служба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примирения</a:t>
            </a:r>
            <a:endParaRPr/>
          </a:p>
        </p:txBody>
      </p:sp>
      <p:sp>
        <p:nvSpPr>
          <p:cNvPr id="318" name="Google Shape;318;p45"/>
          <p:cNvSpPr/>
          <p:nvPr/>
        </p:nvSpPr>
        <p:spPr>
          <a:xfrm>
            <a:off x="4038600" y="3124200"/>
            <a:ext cx="990600" cy="38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5"/>
          <p:cNvSpPr txBox="1"/>
          <p:nvPr/>
        </p:nvSpPr>
        <p:spPr>
          <a:xfrm>
            <a:off x="2362200" y="3505200"/>
            <a:ext cx="4419600" cy="457200"/>
          </a:xfrm>
          <a:prstGeom prst="rect">
            <a:avLst/>
          </a:prstGeom>
          <a:solidFill>
            <a:srgbClr val="B5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Руководитель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Анализирует информацию</a:t>
            </a:r>
            <a:endParaRPr/>
          </a:p>
        </p:txBody>
      </p:sp>
      <p:sp>
        <p:nvSpPr>
          <p:cNvPr id="320" name="Google Shape;320;p45"/>
          <p:cNvSpPr txBox="1"/>
          <p:nvPr/>
        </p:nvSpPr>
        <p:spPr>
          <a:xfrm>
            <a:off x="1447800" y="4038600"/>
            <a:ext cx="6400800" cy="228600"/>
          </a:xfrm>
          <a:prstGeom prst="rect">
            <a:avLst/>
          </a:prstGeom>
          <a:solidFill>
            <a:srgbClr val="B5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Проведение программы примирения</a:t>
            </a:r>
            <a:endParaRPr/>
          </a:p>
        </p:txBody>
      </p:sp>
      <p:sp>
        <p:nvSpPr>
          <p:cNvPr id="321" name="Google Shape;321;p45"/>
          <p:cNvSpPr/>
          <p:nvPr/>
        </p:nvSpPr>
        <p:spPr>
          <a:xfrm>
            <a:off x="1981200" y="4267200"/>
            <a:ext cx="457200" cy="304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5"/>
          <p:cNvSpPr/>
          <p:nvPr/>
        </p:nvSpPr>
        <p:spPr>
          <a:xfrm>
            <a:off x="6553200" y="4267200"/>
            <a:ext cx="457200" cy="304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5"/>
          <p:cNvSpPr txBox="1"/>
          <p:nvPr/>
        </p:nvSpPr>
        <p:spPr>
          <a:xfrm>
            <a:off x="228600" y="4572000"/>
            <a:ext cx="3810000" cy="1600200"/>
          </a:xfrm>
          <a:prstGeom prst="rect">
            <a:avLst/>
          </a:prstGeom>
          <a:solidFill>
            <a:srgbClr val="ADD6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Взрослые участники ШСП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ученик – педагог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педагог – родитель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ученик – класс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отслеживается исполнение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договора сторонами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конфликта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5"/>
          <p:cNvSpPr txBox="1"/>
          <p:nvPr/>
        </p:nvSpPr>
        <p:spPr>
          <a:xfrm>
            <a:off x="5029200" y="4572000"/>
            <a:ext cx="3962400" cy="1600200"/>
          </a:xfrm>
          <a:prstGeom prst="rect">
            <a:avLst/>
          </a:prstGeom>
          <a:solidFill>
            <a:srgbClr val="ADD6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Учащиеся участники ШСП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ученик – ученик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ученик – класс (совместно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 взрослыми членами ШСП)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отслеживается исполнение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договора сторонами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конфликта</a:t>
            </a:r>
            <a:endParaRPr/>
          </a:p>
        </p:txBody>
      </p:sp>
      <p:sp>
        <p:nvSpPr>
          <p:cNvPr id="325" name="Google Shape;325;p45"/>
          <p:cNvSpPr/>
          <p:nvPr/>
        </p:nvSpPr>
        <p:spPr>
          <a:xfrm>
            <a:off x="4419600" y="4267200"/>
            <a:ext cx="228600" cy="1981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5"/>
          <p:cNvSpPr txBox="1"/>
          <p:nvPr/>
        </p:nvSpPr>
        <p:spPr>
          <a:xfrm>
            <a:off x="2438400" y="6248400"/>
            <a:ext cx="4191000" cy="381000"/>
          </a:xfrm>
          <a:prstGeom prst="rect">
            <a:avLst/>
          </a:prstGeom>
          <a:solidFill>
            <a:srgbClr val="B5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Супервизия случая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32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Этапы создания школьной службы примирения:</a:t>
            </a:r>
            <a:endParaRPr/>
          </a:p>
        </p:txBody>
      </p:sp>
      <p:sp>
        <p:nvSpPr>
          <p:cNvPr id="332" name="Google Shape;332;p46"/>
          <p:cNvSpPr txBox="1"/>
          <p:nvPr>
            <p:ph idx="1" type="body"/>
          </p:nvPr>
        </p:nvSpPr>
        <p:spPr>
          <a:xfrm>
            <a:off x="228600" y="1600200"/>
            <a:ext cx="8686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Диагностика учащихся на предмет необходимости организации в их школе такой службы;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Обсуждение этого вопроса (по результатам диагностики) на педсовете;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Утверждение положения и устава службы директором школы;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Назначение ответственного куратора службы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Набор ребят на добровольной основе для обучения восстановительным технологиям проведения примирительных встреч;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Разработка плана работы службы примирения;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Разработка способов получения информации;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Тренинг коммуникативных навыков для команды ШСП	;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Непосредственная работа ШСП с конфликтными ситуациями;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ymbol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Подведение итогов и анализ работы ШСП за учебный год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38" name="Google Shape;338;p47"/>
          <p:cNvGraphicFramePr/>
          <p:nvPr/>
        </p:nvGraphicFramePr>
        <p:xfrm>
          <a:off x="3810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{38AA6F02-8720-47CE-8B0E-7270DAEDCF7C}</a:tableStyleId>
              </a:tblPr>
              <a:tblGrid>
                <a:gridCol w="465125"/>
                <a:gridCol w="3751250"/>
                <a:gridCol w="2097075"/>
                <a:gridCol w="2144700"/>
              </a:tblGrid>
              <a:tr h="28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Мероприятия 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Сроки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Ответственный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52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Организационно- методическая работа: планирование работы на учебный год, определение цели и задач, обновление пакета документов по деятельности службы.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Сентябрь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 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Оформление информационного стенда, презентация  материалов   о деятельности ШСП на сайте школы.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Октябрь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</a:tr>
              <a:tr h="56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Сбор заявок, случаев для рассмотрения ШСП</a:t>
                      </a:r>
                      <a:endParaRPr/>
                    </a:p>
                  </a:txBody>
                  <a:tcPr marT="0" marB="0" marR="63900" marL="639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течение учебного года</a:t>
                      </a:r>
                      <a:endParaRPr/>
                    </a:p>
                  </a:txBody>
                  <a:tcPr marT="0" marB="0" marR="63900" marL="639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 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</a:tr>
              <a:tr h="112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Проведение восстановительных программ</a:t>
                      </a:r>
                      <a:endParaRPr/>
                    </a:p>
                  </a:txBody>
                  <a:tcPr marT="0" marB="0" marR="63900" marL="639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течение учебного года по запросам</a:t>
                      </a:r>
                      <a:endParaRPr/>
                    </a:p>
                  </a:txBody>
                  <a:tcPr marT="0" marB="0" marR="63900" marL="639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Куратор, специалисты ШСП, школьники-медиаторы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</a:tr>
              <a:tr h="56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Проведение рабочих заседаний состава ШСП </a:t>
                      </a:r>
                      <a:endParaRPr/>
                    </a:p>
                  </a:txBody>
                  <a:tcPr marT="0" marB="0" marR="63900" marL="639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течение учебного года</a:t>
                      </a:r>
                      <a:endParaRPr/>
                    </a:p>
                  </a:txBody>
                  <a:tcPr marT="0" marB="0" marR="63900" marL="639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 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</a:tr>
              <a:tr h="112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Участие в семинарах, совещаниях, направленных на повышение квалификации в сфере деятельности ШСП</a:t>
                      </a:r>
                      <a:endParaRPr/>
                    </a:p>
                  </a:txBody>
                  <a:tcPr marT="0" marB="0" marR="63900" marL="639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 плану КОиН</a:t>
                      </a:r>
                      <a:endParaRPr/>
                    </a:p>
                  </a:txBody>
                  <a:tcPr marT="0" marB="0" marR="63900" marL="639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 </a:t>
                      </a:r>
                      <a:endParaRPr b="0" i="0" sz="1200" u="none" cap="none" strike="noStrike">
                        <a:solidFill>
                          <a:srgbClr val="00336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Специалисты ШСП</a:t>
                      </a:r>
                      <a:endParaRPr/>
                    </a:p>
                  </a:txBody>
                  <a:tcPr marT="0" marB="0" marR="63900" marL="639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44" name="Google Shape;344;p48"/>
          <p:cNvGraphicFramePr/>
          <p:nvPr/>
        </p:nvGraphicFramePr>
        <p:xfrm>
          <a:off x="2286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{38AA6F02-8720-47CE-8B0E-7270DAEDCF7C}</a:tableStyleId>
              </a:tblPr>
              <a:tblGrid>
                <a:gridCol w="3933825"/>
                <a:gridCol w="2198675"/>
                <a:gridCol w="2249475"/>
              </a:tblGrid>
              <a:tr h="630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Проведение Дня школьной службы примирения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Ноябрь  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 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Специалисты ШСП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2334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Создание буклета о ШСП и его распространение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Январь 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Куратор, специалисты ШСП, школьники-медиаторы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</a:tr>
              <a:tr h="12334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Информирование учащихся школы о работе ШСП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течение учебного года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Куратор, специалисты ШСП, школьники-медиаторы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</a:tr>
              <a:tr h="630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Обсуждение проведенных программ примирения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Май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 </a:t>
                      </a:r>
                      <a:endParaRPr b="0" i="0" sz="1400" u="none" cap="none" strike="noStrike">
                        <a:solidFill>
                          <a:srgbClr val="00336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Специалисты ШСП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Сотрудничество с Ресурсным центром муниципальной службы примирения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течение учебного года 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 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</a:tr>
              <a:tr h="63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Прохождение супервизии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течение учебного года 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 </a:t>
                      </a:r>
                      <a:endParaRPr b="0" i="0" sz="1400" u="none" cap="none" strike="noStrike">
                        <a:solidFill>
                          <a:srgbClr val="00336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Специалисты ШСП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</a:tr>
              <a:tr h="63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Обучающие программы для школьников-медиаторов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течение учебного года </a:t>
                      </a:r>
                      <a:endParaRPr/>
                    </a:p>
                  </a:txBody>
                  <a:tcPr marT="0" marB="0" marR="67100" marL="671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 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</a:tr>
              <a:tr h="630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Мониторинг деятельности ШСП за учебный год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май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Куратор</a:t>
                      </a:r>
                      <a:endParaRPr/>
                    </a:p>
                  </a:txBody>
                  <a:tcPr marT="0" marB="0" marR="67100" marL="671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" id="203" name="Google Shape;20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33400"/>
            <a:ext cx="606901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>
            <p:ph type="title"/>
          </p:nvPr>
        </p:nvSpPr>
        <p:spPr>
          <a:xfrm>
            <a:off x="762000" y="4495800"/>
            <a:ext cx="76200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ahoma"/>
              <a:buNone/>
            </a:pPr>
            <a:r>
              <a:rPr b="0" i="0" lang="en-US" sz="3200" u="none" cap="none" strike="noStrik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Конфликт – разногласия, в основе которых лежит несовместимость взглядов, интересов и потребностей.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Регистрационная карточка</a:t>
            </a:r>
            <a:endParaRPr/>
          </a:p>
        </p:txBody>
      </p:sp>
      <p:graphicFrame>
        <p:nvGraphicFramePr>
          <p:cNvPr id="350" name="Google Shape;350;p49"/>
          <p:cNvGraphicFramePr/>
          <p:nvPr/>
        </p:nvGraphicFramePr>
        <p:xfrm>
          <a:off x="1524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{38AA6F02-8720-47CE-8B0E-7270DAEDCF7C}</a:tableStyleId>
              </a:tblPr>
              <a:tblGrid>
                <a:gridCol w="884225"/>
                <a:gridCol w="134925"/>
                <a:gridCol w="134925"/>
                <a:gridCol w="134925"/>
                <a:gridCol w="134925"/>
                <a:gridCol w="134925"/>
                <a:gridCol w="133350"/>
                <a:gridCol w="2566975"/>
                <a:gridCol w="134925"/>
                <a:gridCol w="134925"/>
                <a:gridCol w="134925"/>
                <a:gridCol w="134925"/>
                <a:gridCol w="134925"/>
                <a:gridCol w="134925"/>
                <a:gridCol w="1666875"/>
                <a:gridCol w="134925"/>
                <a:gridCol w="134925"/>
                <a:gridCol w="1757350"/>
              </a:tblGrid>
              <a:tr h="376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Дата ситуации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Дата передачи дела координатору: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0050">
                <a:tc gridSpan="8">
                  <a:txBody>
                    <a:bodyPr/>
                    <a:lstStyle/>
                    <a:p>
                      <a:pPr indent="6223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Кто передал информацию о ситуации, его телефон: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gridSpan="10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54025">
                <a:tc gridSpan="6">
                  <a:txBody>
                    <a:bodyPr/>
                    <a:lstStyle/>
                    <a:p>
                      <a:pPr indent="6223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Его Ф.И.О., должность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1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01625">
                <a:tc gridSpan="10">
                  <a:txBody>
                    <a:bodyPr/>
                    <a:lstStyle/>
                    <a:p>
                      <a:pPr indent="6223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Совершалась ли ранее обидчиком подобные действия?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6223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□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Состоит ли на учете?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6223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□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</a:tr>
              <a:tr h="376225">
                <a:tc gridSpan="1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Собираются ли стороны или администрация обращаться в правоохранительные органы?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□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</a:tr>
              <a:tr h="52862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Имя и фамилия обидчика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или стороны конфликта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gridSpan="10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Имя и фамилия пострадавшего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или стороны конфликта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25425">
                <a:tc gridSpan="8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gridSpan="10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01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Класс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Телефон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Класс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Телефон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</a:tr>
              <a:tr h="27622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Имя и фамилия родителя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gridSpan="10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Имя и фамилия родителя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76225">
                <a:tc gridSpan="8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gridSpan="10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746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телефон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телефон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hMerge="1"/>
              </a:tr>
              <a:tr h="401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Описание ситуации</a:t>
                      </a:r>
                      <a:endParaRPr/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gridSpan="1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76225">
                <a:tc gridSpan="18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76225">
                <a:tc gridSpan="18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7925" marB="7925" marR="7925" marL="7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Регистрационная карточка</a:t>
            </a:r>
            <a:endParaRPr/>
          </a:p>
        </p:txBody>
      </p:sp>
      <p:graphicFrame>
        <p:nvGraphicFramePr>
          <p:cNvPr id="356" name="Google Shape;356;p50"/>
          <p:cNvGraphicFramePr/>
          <p:nvPr/>
        </p:nvGraphicFramePr>
        <p:xfrm>
          <a:off x="1524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{38AA6F02-8720-47CE-8B0E-7270DAEDCF7C}</a:tableStyleId>
              </a:tblPr>
              <a:tblGrid>
                <a:gridCol w="3330575"/>
                <a:gridCol w="146050"/>
                <a:gridCol w="144450"/>
                <a:gridCol w="146050"/>
                <a:gridCol w="896925"/>
                <a:gridCol w="146050"/>
                <a:gridCol w="146050"/>
                <a:gridCol w="146050"/>
                <a:gridCol w="144450"/>
                <a:gridCol w="2278050"/>
                <a:gridCol w="146050"/>
                <a:gridCol w="144450"/>
                <a:gridCol w="795325"/>
              </a:tblGrid>
              <a:tr h="29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Фамилия и имя медиаторов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1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93675">
                <a:tc gridSpan="1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9687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Фамилия и имя остальных участников программы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3675">
                <a:tc gridSpan="1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92100">
                <a:tc gridSpan="1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92100">
                <a:tc gridSpan="1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6352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Какая программа проводилась?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gridSpan="10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873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Число взрослых участников программы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127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Число школьников, участвовавших в программе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</a:tr>
              <a:tr h="5857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Дата проведения программы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 проведена (причина):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hMerge="1"/>
              </a:tr>
              <a:tr h="4397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Был ли обидчиком возмещен причиненный пострадавшему ущерб?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□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  <a:tc hMerge="1"/>
                <a:tc hMerge="1"/>
              </a:tr>
              <a:tr h="4381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Был ли сторонами выполнен договор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□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-11112" lvl="0" marL="36512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Повторялось ли подобное (в течение месяца)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-11112" lvl="0" marL="36512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□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  <a:tc hMerge="1"/>
              </a:tr>
              <a:tr h="227000">
                <a:tc gridSpan="1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Комментарии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63525">
                <a:tc gridSpan="1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63525"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Дата сдачи отчета</a:t>
                      </a:r>
                      <a:endParaRPr/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925" marB="8925" marR="8925" marL="89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DE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 txBox="1"/>
          <p:nvPr>
            <p:ph type="title"/>
          </p:nvPr>
        </p:nvSpPr>
        <p:spPr>
          <a:xfrm>
            <a:off x="457200" y="6826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Примирительный договор</a:t>
            </a:r>
            <a:endParaRPr/>
          </a:p>
        </p:txBody>
      </p:sp>
      <p:sp>
        <p:nvSpPr>
          <p:cNvPr id="362" name="Google Shape;362;p51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3" name="Google Shape;363;p51"/>
          <p:cNvPicPr preferRelativeResize="0"/>
          <p:nvPr/>
        </p:nvPicPr>
        <p:blipFill rotWithShape="1">
          <a:blip r:embed="rId3">
            <a:alphaModFix/>
          </a:blip>
          <a:srcRect b="7347" l="15781" r="59973" t="30566"/>
          <a:stretch/>
        </p:blipFill>
        <p:spPr>
          <a:xfrm>
            <a:off x="1662112" y="1219200"/>
            <a:ext cx="5229225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Примирительный договор</a:t>
            </a:r>
            <a:endParaRPr/>
          </a:p>
        </p:txBody>
      </p:sp>
      <p:sp>
        <p:nvSpPr>
          <p:cNvPr id="369" name="Google Shape;369;p52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0" name="Google Shape;370;p52"/>
          <p:cNvPicPr preferRelativeResize="0"/>
          <p:nvPr/>
        </p:nvPicPr>
        <p:blipFill rotWithShape="1">
          <a:blip r:embed="rId3">
            <a:alphaModFix/>
          </a:blip>
          <a:srcRect b="12143" l="16604" r="60528" t="23298"/>
          <a:stretch/>
        </p:blipFill>
        <p:spPr>
          <a:xfrm>
            <a:off x="2209800" y="1455737"/>
            <a:ext cx="4545012" cy="540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Отчет-самоанализ (описание случая)</a:t>
            </a:r>
            <a:endParaRPr/>
          </a:p>
        </p:txBody>
      </p:sp>
      <p:graphicFrame>
        <p:nvGraphicFramePr>
          <p:cNvPr id="376" name="Google Shape;376;p53"/>
          <p:cNvGraphicFramePr/>
          <p:nvPr/>
        </p:nvGraphicFramePr>
        <p:xfrm>
          <a:off x="152400" y="167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{38AA6F02-8720-47CE-8B0E-7270DAEDCF7C}</a:tableStyleId>
              </a:tblPr>
              <a:tblGrid>
                <a:gridCol w="8534400"/>
              </a:tblGrid>
              <a:tr h="4016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Номер программы, фамилии и имена медиаторов, их класс, дата события, дата медиации, дата написания отчета. Принимала ли участие территориальная служба примирения?</a:t>
                      </a:r>
                      <a:endParaRPr/>
                    </a:p>
                  </a:txBody>
                  <a:tcPr marT="7725" marB="7725" marR="7725" marL="77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7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Краткое описание ситуации (что произошло, в чем причиненный вред и т.д.)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Фамилию и имя участников, класс и возраст, перспективы передачи в правоохранительные органы, повторность правонарушения (если правонарушение),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кто предал случай в службу примирения, конфликт или правонарушение и другие вопросы, помогающие проведению программы.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Какая программа проведена (медиация, Круг сообщества, школьная конференция)?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Состоят ли участники на внутришкольном учете? Учете в ПДН? В КДНиЗП?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Совершали ли ранее подобные действия? Проходили ли ранее медиацию?</a:t>
                      </a:r>
                      <a:endParaRPr/>
                    </a:p>
                  </a:txBody>
                  <a:tcPr marT="7725" marB="7725" marR="7725" marL="77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</a:tr>
              <a:tr h="3100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Tahoma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Краткое описание проводимой программы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Кто принял участие в проводимой программе (число участвующих в программе школьников, число участвующих взрослых)?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 удалось избавиться от негативных переживаний и предубеждений у сторон?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чем негативные последствия конфликтной ситуации для участников?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оказалось важным для сторон и почему они согласились на совместную встречу?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Какие вопросы они вынесли на встречу?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Состоялся ли диалог между сторонами?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Избавились ли стороны от страха, ненависти, предубеждений?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Приняли ли стороны конфликта (или обидчик) на себя ответственность по исправлению причиненного жертве вреда и в чем она выражается (что было сделано для исправления ситуации)?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Участники конфликта сами нашли выход из ситуации или их «подтолкнули»?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 привлекались другие заинтересованные люди (друзья, родители и т.п.)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Какую поддержку получила пострадавшая сторона конфликта?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чем суть договора?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-"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будет в дальнейшем?</a:t>
                      </a:r>
                      <a:endParaRPr/>
                    </a:p>
                  </a:txBody>
                  <a:tcPr marT="7725" marB="7725" marR="7725" marL="77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Отчет-самоанализ (описание случая)</a:t>
            </a:r>
            <a:endParaRPr/>
          </a:p>
        </p:txBody>
      </p:sp>
      <p:graphicFrame>
        <p:nvGraphicFramePr>
          <p:cNvPr id="382" name="Google Shape;382;p54"/>
          <p:cNvGraphicFramePr/>
          <p:nvPr/>
        </p:nvGraphicFramePr>
        <p:xfrm>
          <a:off x="381000" y="198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{38AA6F02-8720-47CE-8B0E-7270DAEDCF7C}</a:tableStyleId>
              </a:tblPr>
              <a:tblGrid>
                <a:gridCol w="8305800"/>
              </a:tblGrid>
              <a:tr h="2286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Итоги программы через 2-3 недели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Был ли выполнен договор?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Обращались ли участники в правоохранительные органы или вышестоящие организации?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Какова дальнейшая реакция школы на ситуацию?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Каковы отношения участников после программы?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важного для себя сформулировали участники конфликта в результате участия в восстановительной программе?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Довольны ли они участники результатом?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Рассказали ли про службу примирения друзьям и знакомым, советовали ли обратиться к медиаторам?</a:t>
                      </a:r>
                      <a:endParaRPr/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Font typeface="Tahoma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Вопросы для самоанализа: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Соответствует ли проведенная программа стандартам восстановительной медиации?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Соответствует ли проведённая программа этапам медиации (см. порядок работы медиатора).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Удалось ли удержать позицию медиатора?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Кто говорил больше: медиатор или стороны?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Какие были сложности в работе медиатора?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какие моменты медиатор испытывал трудности с удержанием своей нейтральной позиции?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нового медиатор приобрел для себя в ходе этой программы?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не получилось?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i="0" lang="en-US" sz="1200" u="none" cap="none" strike="noStrik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Предложения медиатора по улучшению программы.</a:t>
                      </a:r>
                      <a:endParaRPr/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Журнал регистрации случаев (примерный вариант)</a:t>
            </a:r>
            <a:endParaRPr/>
          </a:p>
        </p:txBody>
      </p:sp>
      <p:sp>
        <p:nvSpPr>
          <p:cNvPr id="388" name="Google Shape;388;p55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9" name="Google Shape;389;p55"/>
          <p:cNvPicPr preferRelativeResize="0"/>
          <p:nvPr/>
        </p:nvPicPr>
        <p:blipFill rotWithShape="1">
          <a:blip r:embed="rId3">
            <a:alphaModFix/>
          </a:blip>
          <a:srcRect b="30327" l="11828" r="53235" t="45303"/>
          <a:stretch/>
        </p:blipFill>
        <p:spPr>
          <a:xfrm>
            <a:off x="0" y="2033587"/>
            <a:ext cx="9080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Форма количественного мониторинга деятельности школьной службы примирения</a:t>
            </a:r>
            <a:endParaRPr/>
          </a:p>
        </p:txBody>
      </p:sp>
      <p:sp>
        <p:nvSpPr>
          <p:cNvPr id="395" name="Google Shape;395;p56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6" name="Google Shape;396;p56"/>
          <p:cNvPicPr preferRelativeResize="0"/>
          <p:nvPr/>
        </p:nvPicPr>
        <p:blipFill rotWithShape="1">
          <a:blip r:embed="rId3">
            <a:alphaModFix/>
          </a:blip>
          <a:srcRect b="13281" l="10142" r="54495" t="67968"/>
          <a:stretch/>
        </p:blipFill>
        <p:spPr>
          <a:xfrm>
            <a:off x="196850" y="2209800"/>
            <a:ext cx="8874125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/>
          <p:nvPr>
            <p:ph idx="1" type="body"/>
          </p:nvPr>
        </p:nvSpPr>
        <p:spPr>
          <a:xfrm>
            <a:off x="838200" y="2971800"/>
            <a:ext cx="78486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ymbol"/>
              <a:buChar char="■"/>
            </a:pPr>
            <a:r>
              <a:rPr b="1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Результатом деятельности школьной службы примирения является складывание новой традиции взаимодействия между людьми.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ymbol"/>
              <a:buChar char="■"/>
            </a:pPr>
            <a:r>
              <a:rPr b="1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Статистика подтверждает, что более 80% конфликтных ситуаций могут быть благополучно разрешены при помощи техник медиации.</a:t>
            </a:r>
            <a:endParaRPr/>
          </a:p>
        </p:txBody>
      </p:sp>
      <p:pic>
        <p:nvPicPr>
          <p:cNvPr descr="640" id="402" name="Google Shape;402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3200400" cy="24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7"/>
          <p:cNvSpPr txBox="1"/>
          <p:nvPr>
            <p:ph type="title"/>
          </p:nvPr>
        </p:nvSpPr>
        <p:spPr>
          <a:xfrm>
            <a:off x="3810000" y="685800"/>
            <a:ext cx="4876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1" i="0" lang="en-US" sz="40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Прогнозируемые результаты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>
            <p:ph type="title"/>
          </p:nvPr>
        </p:nvSpPr>
        <p:spPr>
          <a:xfrm>
            <a:off x="762000" y="2514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«Минута примирения стоит больше закадычной дружбы»</a:t>
            </a:r>
            <a:b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409" name="Google Shape;409;p58"/>
          <p:cNvSpPr txBox="1"/>
          <p:nvPr/>
        </p:nvSpPr>
        <p:spPr>
          <a:xfrm>
            <a:off x="4267200" y="3962400"/>
            <a:ext cx="45720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Габриэль Гарсиа Маркес. «Сто лет одиночества»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0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Как мы привыкли решать конфликты?</a:t>
            </a:r>
            <a:endParaRPr/>
          </a:p>
        </p:txBody>
      </p:sp>
      <p:pic>
        <p:nvPicPr>
          <p:cNvPr descr="school_3" id="210" name="Google Shape;210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47800"/>
            <a:ext cx="39624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990600" y="4495800"/>
            <a:ext cx="259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Чаще – так.</a:t>
            </a:r>
            <a:endParaRPr/>
          </a:p>
        </p:txBody>
      </p:sp>
      <p:sp>
        <p:nvSpPr>
          <p:cNvPr id="212" name="Google Shape;212;p32"/>
          <p:cNvSpPr txBox="1"/>
          <p:nvPr/>
        </p:nvSpPr>
        <p:spPr>
          <a:xfrm>
            <a:off x="4953000" y="1447800"/>
            <a:ext cx="3429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Иногда – вот так.</a:t>
            </a:r>
            <a:endParaRPr/>
          </a:p>
        </p:txBody>
      </p:sp>
      <p:pic>
        <p:nvPicPr>
          <p:cNvPr descr="F:\0624\DSC_7146.JPG" id="213" name="Google Shape;2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905000"/>
            <a:ext cx="3879850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685800" y="5029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Но всё равно ребёнок не всегда будет до конца откровенен со взрослым. А у взрослого не всегда хватает времени, чтобы во всём до конца разобраться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1" i="0" lang="en-US" sz="28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Основной механизм решения конфликтов в школе - это административное реагирование.</a:t>
            </a:r>
            <a:r>
              <a:rPr b="0" i="0" lang="en-US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4343400" y="2667000"/>
            <a:ext cx="4800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ymbol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этом случаях дети - «виновники» конфликтной ситуации, занимают пассивную позицию постороннего наблюдателя, совершенно не задумываясь  об ответственности за произошедшее </a:t>
            </a:r>
            <a:endParaRPr/>
          </a:p>
        </p:txBody>
      </p:sp>
      <p:pic>
        <p:nvPicPr>
          <p:cNvPr descr="45 (16)" id="221" name="Google Shape;221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057400"/>
            <a:ext cx="3414712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1" i="0" lang="en-US" sz="28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Существует альтернативный способ решения этой проблемы</a:t>
            </a: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762000" y="5638800"/>
            <a:ext cx="7696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Создание школьной службы примирения</a:t>
            </a:r>
            <a:endParaRPr/>
          </a:p>
        </p:txBody>
      </p:sp>
      <p:pic>
        <p:nvPicPr>
          <p:cNvPr descr="k19g4" id="228" name="Google Shape;228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828800"/>
            <a:ext cx="44196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0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Что такое Школьная служба примирения?</a:t>
            </a:r>
            <a:endParaRPr/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3505200" y="1981200"/>
            <a:ext cx="518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Это социальная служба, действующая в школе на основе добровольческих усилий учащихся.</a:t>
            </a:r>
            <a:endParaRPr/>
          </a:p>
        </p:txBody>
      </p:sp>
      <p:pic>
        <p:nvPicPr>
          <p:cNvPr descr="fetch" id="235" name="Google Shape;235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752600"/>
            <a:ext cx="297180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 txBox="1"/>
          <p:nvPr/>
        </p:nvSpPr>
        <p:spPr>
          <a:xfrm>
            <a:off x="228600" y="4343400"/>
            <a:ext cx="5410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ymbol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Медиатор — третье нейтральное, независимое лицо (посредник, примиритель), помогающее сторонам разрешить имеющийся конфликт, спор.</a:t>
            </a:r>
            <a:endParaRPr/>
          </a:p>
        </p:txBody>
      </p:sp>
      <p:pic>
        <p:nvPicPr>
          <p:cNvPr descr="x_0532fb7d" id="237" name="Google Shape;23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4267200"/>
            <a:ext cx="271780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title"/>
          </p:nvPr>
        </p:nvSpPr>
        <p:spPr>
          <a:xfrm>
            <a:off x="2895600" y="381000"/>
            <a:ext cx="6248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В чём преимущество ШСП?</a:t>
            </a:r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685800" y="2362200"/>
            <a:ext cx="8153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ymbol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Сверстники обычно лучше взрослых знают свой подростковый мир и ведут переговоры на «одном языке», нередко только им понятном.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ymbol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Конфликтующие больше доверяют ровеснику, чем администрации, а ведущий строго соблюдает конфиденциальность всего процесса.</a:t>
            </a:r>
            <a:endParaRPr/>
          </a:p>
        </p:txBody>
      </p:sp>
      <p:pic>
        <p:nvPicPr>
          <p:cNvPr descr="45 (31)" id="244" name="Google Shape;24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057525" cy="241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0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Принципы восстановительного подхода:</a:t>
            </a:r>
            <a:endParaRPr/>
          </a:p>
        </p:txBody>
      </p:sp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3352800" y="1981200"/>
            <a:ext cx="5486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ymbol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Передача ответственности за разрешение конфликтной ситуации самим участникам ситуации.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ymbol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Акцент на заглаживании вреда, причиненного конфликтной ситуацией всем ее участникам.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ymbol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Выработка ответственного отношения участников конфликтной ситуации к своей жизни и своим поступкам.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ymbol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Восстановление нарушенных конфликтной ситуацией отношений и социальных связей. </a:t>
            </a:r>
            <a:endParaRPr/>
          </a:p>
        </p:txBody>
      </p:sp>
      <p:pic>
        <p:nvPicPr>
          <p:cNvPr descr="с фотоаппарата 002" id="251" name="Google Shape;251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828800"/>
            <a:ext cx="29368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type="title"/>
          </p:nvPr>
        </p:nvSpPr>
        <p:spPr>
          <a:xfrm>
            <a:off x="3505200" y="304800"/>
            <a:ext cx="5181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Сферы влияния ШСП:</a:t>
            </a:r>
            <a:endParaRPr/>
          </a:p>
        </p:txBody>
      </p:sp>
      <p:sp>
        <p:nvSpPr>
          <p:cNvPr id="257" name="Google Shape;257;p38"/>
          <p:cNvSpPr txBox="1"/>
          <p:nvPr>
            <p:ph idx="1" type="body"/>
          </p:nvPr>
        </p:nvSpPr>
        <p:spPr>
          <a:xfrm>
            <a:off x="762000" y="2743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Разрешение конфликтов силами самой школы.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Изменение традиций реагирования на конфликтные ситуации.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Профилактика школьной дезадаптации.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ymbol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Школьное самоуправление и волонтерское движение подростков школы. </a:t>
            </a:r>
            <a:endParaRPr/>
          </a:p>
        </p:txBody>
      </p:sp>
      <p:pic>
        <p:nvPicPr>
          <p:cNvPr descr="2011-02-05__stg02" id="258" name="Google Shape;25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52400"/>
            <a:ext cx="2697162" cy="253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