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6" r:id="rId5"/>
    <p:sldId id="267" r:id="rId6"/>
    <p:sldId id="263" r:id="rId7"/>
    <p:sldId id="260" r:id="rId8"/>
    <p:sldId id="258" r:id="rId9"/>
    <p:sldId id="259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48" y="-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696744" cy="2808312"/>
          </a:xfrm>
        </p:spPr>
        <p:txBody>
          <a:bodyPr anchor="ctr">
            <a:noAutofit/>
          </a:bodyPr>
          <a:lstStyle/>
          <a:p>
            <a:r>
              <a:rPr lang="ru-RU" sz="3600" dirty="0" err="1" smtClean="0"/>
              <a:t>Коучинг-технологии</a:t>
            </a:r>
            <a:r>
              <a:rPr lang="ru-RU" sz="3600" dirty="0" smtClean="0"/>
              <a:t> на уроке литературы: обучение как приключение - ведущий способ погружения в текст.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6" y="3733800"/>
            <a:ext cx="5765282" cy="1567408"/>
          </a:xfrm>
        </p:spPr>
        <p:txBody>
          <a:bodyPr anchor="ctr">
            <a:normAutofit/>
          </a:bodyPr>
          <a:lstStyle/>
          <a:p>
            <a:pPr algn="r"/>
            <a:r>
              <a:rPr lang="ru-RU" dirty="0" smtClean="0"/>
              <a:t>Козубец Алёна Сергеевна, </a:t>
            </a:r>
            <a:br>
              <a:rPr lang="ru-RU" dirty="0" smtClean="0"/>
            </a:br>
            <a:r>
              <a:rPr lang="ru-RU" dirty="0" smtClean="0"/>
              <a:t>учитель русского языка и литературы </a:t>
            </a:r>
            <a:br>
              <a:rPr lang="ru-RU" dirty="0" smtClean="0"/>
            </a:br>
            <a:r>
              <a:rPr lang="ru-RU" dirty="0" smtClean="0"/>
              <a:t>МБОУ «СОШ №64».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5 группа </a:t>
            </a:r>
            <a:br>
              <a:rPr lang="ru-RU" b="1" dirty="0" smtClean="0"/>
            </a:br>
            <a:r>
              <a:rPr lang="ru-RU" b="1" dirty="0" smtClean="0"/>
              <a:t>(крючок «Танцы и драма»)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2" cy="4268688"/>
          </a:xfrm>
        </p:spPr>
        <p:txBody>
          <a:bodyPr anchor="ctr"/>
          <a:lstStyle/>
          <a:p>
            <a:pPr>
              <a:buNone/>
            </a:pPr>
            <a:r>
              <a:rPr lang="ru-RU" i="1" dirty="0" smtClean="0"/>
              <a:t>Внимательно прочтите фрагмент. </a:t>
            </a:r>
          </a:p>
          <a:p>
            <a:pPr>
              <a:buNone/>
            </a:pPr>
            <a:r>
              <a:rPr lang="ru-RU" i="1" dirty="0" smtClean="0"/>
              <a:t>Представьте, что вам необходимо снять </a:t>
            </a:r>
            <a:r>
              <a:rPr lang="ru-RU" b="1" i="1" u="sng" dirty="0" smtClean="0"/>
              <a:t>видеоролик-инсценировку</a:t>
            </a:r>
            <a:r>
              <a:rPr lang="ru-RU" i="1" dirty="0" smtClean="0"/>
              <a:t> данного фрагмента поэмы. Подумайте, с какой интонацией могли бы говорить герои, какой можно использовать реквизит, как выглядит обстановка вокруг. </a:t>
            </a:r>
          </a:p>
          <a:p>
            <a:pPr>
              <a:buNone/>
            </a:pPr>
            <a:r>
              <a:rPr lang="ru-RU" i="1" dirty="0" smtClean="0"/>
              <a:t>Разыграйте сцену разговора, учитывая ваши наблюдения.</a:t>
            </a: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6 группа (крючок «Захватывающие истории»)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41270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i="1" dirty="0" smtClean="0"/>
              <a:t>Внимательно прочтите фрагмент. </a:t>
            </a:r>
          </a:p>
          <a:p>
            <a:pPr>
              <a:buNone/>
            </a:pPr>
            <a:r>
              <a:rPr lang="ru-RU" i="1" dirty="0" smtClean="0"/>
              <a:t>Представьте себя на месте героини. Как бы вы произнесли монолог, чтобы </a:t>
            </a:r>
            <a:r>
              <a:rPr lang="ru-RU" b="1" i="1" u="sng" dirty="0" smtClean="0"/>
              <a:t>донести до отца </a:t>
            </a:r>
            <a:r>
              <a:rPr lang="ru-RU" i="1" dirty="0" smtClean="0"/>
              <a:t>своё </a:t>
            </a:r>
            <a:r>
              <a:rPr lang="ru-RU" b="1" i="1" u="sng" dirty="0" smtClean="0"/>
              <a:t>желание отречься от всего и всех ради любимого человека</a:t>
            </a:r>
            <a:r>
              <a:rPr lang="ru-RU" i="1" dirty="0" smtClean="0"/>
              <a:t>? Какие бы приёмы использовали (драматичные паузы, жесты, выражение лица, позы) для усиления эффекта захватывающего монолога? </a:t>
            </a:r>
          </a:p>
          <a:p>
            <a:pPr>
              <a:buNone/>
            </a:pPr>
            <a:r>
              <a:rPr lang="ru-RU" i="1" dirty="0" smtClean="0"/>
              <a:t>Разыграйте монолог в соответствии с вашими эмоциями от прочитанного. </a:t>
            </a: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Задание для слушателей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568951" cy="42291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Предложите задания по своему предмету </a:t>
            </a:r>
            <a:r>
              <a:rPr lang="ru-RU" dirty="0" smtClean="0"/>
              <a:t>на основе «крючков», способные «пробудить» в детях интерес к изучаемой теме/явлению.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Обоснуйте </a:t>
            </a:r>
            <a:r>
              <a:rPr lang="ru-RU" dirty="0" smtClean="0"/>
              <a:t>выбор «крючка».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9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565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Базовый принцип </a:t>
            </a:r>
            <a:r>
              <a:rPr lang="ru-RU" sz="2800" b="1" dirty="0" err="1"/>
              <a:t>коучинга</a:t>
            </a:r>
            <a:r>
              <a:rPr lang="ru-RU" sz="2800" b="1" dirty="0"/>
              <a:t> –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вера в потенциал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5549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5658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800" b="1" u="sng" dirty="0"/>
              <a:t>Основная цель </a:t>
            </a:r>
            <a:r>
              <a:rPr lang="ru-RU" sz="2800" b="1" u="sng" dirty="0" err="1"/>
              <a:t>коучинга</a:t>
            </a:r>
            <a:r>
              <a:rPr lang="ru-RU" sz="2800" b="1" u="sng" dirty="0"/>
              <a:t> в обучении </a:t>
            </a:r>
            <a:r>
              <a:rPr lang="ru-RU" sz="2800" b="1" dirty="0" smtClean="0"/>
              <a:t>–способствовать </a:t>
            </a:r>
            <a:r>
              <a:rPr lang="ru-RU" sz="2800" b="1" dirty="0"/>
              <a:t>росту и развитию обучающегося, опираясь на его потенциал, таланты, силы.</a:t>
            </a:r>
          </a:p>
          <a:p>
            <a:pPr>
              <a:buNone/>
            </a:pPr>
            <a:r>
              <a:rPr lang="ru-RU" sz="2800" b="1" u="sng" dirty="0"/>
              <a:t>Основная задача </a:t>
            </a:r>
            <a:r>
              <a:rPr lang="ru-RU" sz="2800" b="1" dirty="0" smtClean="0"/>
              <a:t>–способствовать </a:t>
            </a:r>
            <a:r>
              <a:rPr lang="ru-RU" sz="2800" b="1" dirty="0"/>
              <a:t>тому, чтобы </a:t>
            </a:r>
            <a:r>
              <a:rPr lang="ru-RU" sz="2800" b="1" dirty="0" smtClean="0"/>
              <a:t>дети могли </a:t>
            </a:r>
            <a:r>
              <a:rPr lang="ru-RU" sz="2800" b="1" dirty="0"/>
              <a:t>максимально использовать свой потенциал, развивать навыки, лучше выполнять свои учебные обязанности и в результате – достигать желаемых результатов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Ценности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ru-RU" sz="2800" dirty="0"/>
              <a:t>развитие навыков целеполагания и проектирования,</a:t>
            </a:r>
          </a:p>
          <a:p>
            <a:pPr lvl="0"/>
            <a:r>
              <a:rPr lang="ru-RU" sz="2800" dirty="0"/>
              <a:t>разработка гипотез и продвижение проектов,</a:t>
            </a:r>
          </a:p>
          <a:p>
            <a:pPr lvl="0"/>
            <a:r>
              <a:rPr lang="ru-RU" sz="2800" dirty="0"/>
              <a:t>опора на творческую инициативу, позитивную мотивацию,</a:t>
            </a:r>
          </a:p>
          <a:p>
            <a:pPr lvl="0"/>
            <a:r>
              <a:rPr lang="ru-RU" sz="2800" dirty="0"/>
              <a:t>желание пробовать, ошибаться, идти дальше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0225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Сравним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95913"/>
              </p:ext>
            </p:extLst>
          </p:nvPr>
        </p:nvGraphicFramePr>
        <p:xfrm>
          <a:off x="611560" y="1556792"/>
          <a:ext cx="7992888" cy="4405452"/>
        </p:xfrm>
        <a:graphic>
          <a:graphicData uri="http://schemas.openxmlformats.org/drawingml/2006/table">
            <a:tbl>
              <a:tblPr firstRow="1" firstCol="1" bandRow="1"/>
              <a:tblGrid>
                <a:gridCol w="4103086"/>
                <a:gridCol w="3889802"/>
              </a:tblGrid>
              <a:tr h="388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Структура урока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Структура урока коучинга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Организационный момент. Контакт с классом.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доверительных отношений.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2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Формулирование темы и цели урока.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Определение темы и цели. Формат конечного результата.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2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Изучение нового материала; обобщение и систематизация и др. 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опыта. Анализ возможностей и ресурсов.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2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Домашнее задание.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Определение первых шагов – действий ведущих к цели.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Рефлексия.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Итоги. Ценность.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Спасибо за урок!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Благодарность.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97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1 группа </a:t>
            </a:r>
            <a:br>
              <a:rPr lang="ru-RU" b="1" dirty="0" smtClean="0"/>
            </a:br>
            <a:r>
              <a:rPr lang="ru-RU" b="1" dirty="0" smtClean="0"/>
              <a:t>(«Кинетический крючок»)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26868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800" b="1" i="1" dirty="0" smtClean="0"/>
              <a:t>Внимательно прочтите фрагмент. </a:t>
            </a:r>
          </a:p>
          <a:p>
            <a:pPr>
              <a:buNone/>
            </a:pPr>
            <a:r>
              <a:rPr lang="ru-RU" sz="2800" b="1" i="1" dirty="0" smtClean="0"/>
              <a:t>Подумайте, какими настроениями охвачены герои, что делают во время разговора, какие позы, жесты им присущи. </a:t>
            </a:r>
          </a:p>
          <a:p>
            <a:pPr>
              <a:buNone/>
            </a:pPr>
            <a:r>
              <a:rPr lang="ru-RU" sz="2800" b="1" i="1" dirty="0" smtClean="0"/>
              <a:t>Разыграйте разговор между Губернатором и княгиней так, чтобы </a:t>
            </a:r>
            <a:r>
              <a:rPr lang="ru-RU" sz="2800" b="1" i="1" u="sng" dirty="0" smtClean="0"/>
              <a:t>сочувствие</a:t>
            </a:r>
            <a:r>
              <a:rPr lang="ru-RU" sz="2800" b="1" i="1" dirty="0" smtClean="0"/>
              <a:t> у зрителя вызвали </a:t>
            </a:r>
            <a:r>
              <a:rPr lang="ru-RU" sz="2800" b="1" i="1" u="sng" dirty="0" smtClean="0"/>
              <a:t>оба персонажа</a:t>
            </a:r>
            <a:r>
              <a:rPr lang="ru-RU" sz="2800" b="1" i="1" dirty="0" smtClean="0"/>
              <a:t>.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58465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4 группа</a:t>
            </a:r>
            <a:br>
              <a:rPr lang="ru-RU" dirty="0" smtClean="0"/>
            </a:br>
            <a:r>
              <a:rPr lang="ru-RU" b="1" dirty="0" smtClean="0"/>
              <a:t>(«Кинетический крючок»)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52600"/>
            <a:ext cx="8496944" cy="426868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b="1" i="1" dirty="0" smtClean="0"/>
              <a:t>Внимательно прочтите фрагмент. </a:t>
            </a:r>
          </a:p>
          <a:p>
            <a:pPr>
              <a:buNone/>
            </a:pPr>
            <a:r>
              <a:rPr lang="ru-RU" b="1" i="1" dirty="0" smtClean="0"/>
              <a:t>Подумайте, какими настроениями охвачены герои, что делают во время разговора, какие позы, жесты им присущи. </a:t>
            </a:r>
          </a:p>
          <a:p>
            <a:pPr>
              <a:buNone/>
            </a:pPr>
            <a:r>
              <a:rPr lang="ru-RU" b="1" i="1" dirty="0" smtClean="0"/>
              <a:t>Разыграйте разговор между Губернатором и княгиней так, чтобы зритель почувствовал </a:t>
            </a:r>
            <a:r>
              <a:rPr lang="ru-RU" b="1" i="1" u="sng" dirty="0" smtClean="0"/>
              <a:t>беспомощность губернатора</a:t>
            </a:r>
            <a:r>
              <a:rPr lang="ru-RU" b="1" i="1" dirty="0" smtClean="0"/>
              <a:t> перед непреклонностью княгини.  </a:t>
            </a:r>
            <a:endParaRPr lang="ru-RU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2 группа </a:t>
            </a:r>
            <a:br>
              <a:rPr lang="ru-RU" b="1" dirty="0" smtClean="0"/>
            </a:br>
            <a:r>
              <a:rPr lang="ru-RU" b="1" dirty="0" smtClean="0"/>
              <a:t>(крючок «Моцарт»)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268688"/>
          </a:xfrm>
        </p:spPr>
        <p:txBody>
          <a:bodyPr anchor="ctr"/>
          <a:lstStyle/>
          <a:p>
            <a:pPr>
              <a:buNone/>
            </a:pPr>
            <a:r>
              <a:rPr lang="ru-RU" b="1" i="1" dirty="0" smtClean="0"/>
              <a:t>Внимательно прочтите фрагмент и продумайте, с каким настроением княгиня покидает знакомые места и родных. </a:t>
            </a:r>
          </a:p>
          <a:p>
            <a:pPr>
              <a:buNone/>
            </a:pPr>
            <a:r>
              <a:rPr lang="ru-RU" b="1" i="1" dirty="0" smtClean="0"/>
              <a:t>Сейчас вы звукорежиссёр. </a:t>
            </a:r>
          </a:p>
          <a:p>
            <a:pPr>
              <a:buNone/>
            </a:pPr>
            <a:r>
              <a:rPr lang="ru-RU" b="1" i="1" dirty="0" smtClean="0"/>
              <a:t>Предложите варианты </a:t>
            </a:r>
            <a:r>
              <a:rPr lang="ru-RU" b="1" i="1" u="sng" dirty="0" smtClean="0"/>
              <a:t>современной или классической музыки</a:t>
            </a:r>
            <a:r>
              <a:rPr lang="ru-RU" b="1" i="1" dirty="0" smtClean="0"/>
              <a:t>, которые могли бы сопровождать монолог-прощание </a:t>
            </a:r>
            <a:r>
              <a:rPr lang="ru-RU" b="1" i="1" u="sng" dirty="0" smtClean="0"/>
              <a:t>героини</a:t>
            </a:r>
            <a:r>
              <a:rPr lang="ru-RU" b="1" i="1" dirty="0" smtClean="0"/>
              <a:t>, отражая её </a:t>
            </a:r>
            <a:r>
              <a:rPr lang="ru-RU" b="1" i="1" u="sng" dirty="0" smtClean="0"/>
              <a:t>внутреннее состояние</a:t>
            </a:r>
            <a:r>
              <a:rPr lang="ru-RU" b="1" i="1" dirty="0" smtClean="0"/>
              <a:t>. </a:t>
            </a:r>
            <a:endParaRPr lang="ru-RU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3 группа </a:t>
            </a:r>
            <a:br>
              <a:rPr lang="ru-RU" b="1" dirty="0" smtClean="0"/>
            </a:br>
            <a:r>
              <a:rPr lang="ru-RU" b="1" dirty="0" smtClean="0"/>
              <a:t>(крючок «Пикассо»)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268688"/>
          </a:xfrm>
        </p:spPr>
        <p:txBody>
          <a:bodyPr anchor="ctr"/>
          <a:lstStyle/>
          <a:p>
            <a:pPr>
              <a:buNone/>
            </a:pPr>
            <a:r>
              <a:rPr lang="ru-RU" i="1" dirty="0" smtClean="0"/>
              <a:t>Внимательно прочтите фрагмент. </a:t>
            </a:r>
          </a:p>
          <a:p>
            <a:pPr>
              <a:buNone/>
            </a:pPr>
            <a:r>
              <a:rPr lang="ru-RU" i="1" dirty="0" smtClean="0"/>
              <a:t>Нарисуйте словесный портрет княгини и её мужа при сцене. Во что они одеты? Как себя ведут? </a:t>
            </a:r>
          </a:p>
          <a:p>
            <a:pPr>
              <a:buNone/>
            </a:pPr>
            <a:r>
              <a:rPr lang="ru-RU" i="1" dirty="0" smtClean="0"/>
              <a:t>Представьте, что вам необходимо создать на основе данного отрывка всего </a:t>
            </a:r>
            <a:r>
              <a:rPr lang="ru-RU" b="1" i="1" u="sng" dirty="0" smtClean="0"/>
              <a:t>одну страницу комикса (6 иллюстраций). </a:t>
            </a:r>
            <a:r>
              <a:rPr lang="ru-RU" i="1" dirty="0" smtClean="0"/>
              <a:t>Что вы изобразите на каждой из них? Как разместите? </a:t>
            </a: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1_TF03431377" id="{E55CF100-C248-4B8F-8F5C-C7DC3EE79A39}" vid="{F3C83CD3-4C48-4907-A3EA-9E7FA70278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504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Коучинг-технологии на уроке литературы: обучение как приключение - ведущий способ погружения в текст.</vt:lpstr>
      <vt:lpstr>Презентация PowerPoint</vt:lpstr>
      <vt:lpstr>Презентация PowerPoint</vt:lpstr>
      <vt:lpstr>Ценности: </vt:lpstr>
      <vt:lpstr>Сравним:</vt:lpstr>
      <vt:lpstr>1 группа  («Кинетический крючок»)</vt:lpstr>
      <vt:lpstr>4 группа («Кинетический крючок»)</vt:lpstr>
      <vt:lpstr>2 группа  (крючок «Моцарт»)</vt:lpstr>
      <vt:lpstr>3 группа  (крючок «Пикассо»)</vt:lpstr>
      <vt:lpstr>5 группа  (крючок «Танцы и драма»)</vt:lpstr>
      <vt:lpstr>6 группа (крючок «Захватывающие истории»)</vt:lpstr>
      <vt:lpstr>Задание для слушателей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Коучинг-технологии на уроке литературы: обучение как приключение - ведущий способ погружения в текст</dc:title>
  <dc:creator>Алёна</dc:creator>
  <cp:lastModifiedBy>Учитель</cp:lastModifiedBy>
  <cp:revision>12</cp:revision>
  <dcterms:created xsi:type="dcterms:W3CDTF">2023-04-16T11:47:58Z</dcterms:created>
  <dcterms:modified xsi:type="dcterms:W3CDTF">2023-12-21T07:55:16Z</dcterms:modified>
</cp:coreProperties>
</file>